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7" r:id="rId2"/>
    <p:sldId id="288" r:id="rId3"/>
    <p:sldId id="284" r:id="rId4"/>
    <p:sldId id="285" r:id="rId5"/>
    <p:sldId id="286" r:id="rId6"/>
    <p:sldId id="28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58" initials="d" lastIdx="1" clrIdx="0"/>
  <p:cmAuthor id="1" name="Елена Демьяненко" initials="ЕД" lastIdx="0" clrIdx="1">
    <p:extLst>
      <p:ext uri="{19B8F6BF-5375-455C-9EA6-DF929625EA0E}">
        <p15:presenceInfo xmlns:p15="http://schemas.microsoft.com/office/powerpoint/2012/main" xmlns="" userId="1dd5b22684e17cc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B9125"/>
    <a:srgbClr val="FF9900"/>
    <a:srgbClr val="EFA74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4713" autoAdjust="0"/>
  </p:normalViewPr>
  <p:slideViewPr>
    <p:cSldViewPr snapToGrid="0">
      <p:cViewPr varScale="1">
        <p:scale>
          <a:sx n="106" d="100"/>
          <a:sy n="106" d="100"/>
        </p:scale>
        <p:origin x="-4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38754" y="2070847"/>
            <a:ext cx="8574622" cy="2716305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Информация о профилях по направлению подготовки «Юриспруденция»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 сроках подачи документов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 2018-2019 учебный год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(для студентов 3 курса очной формы обучения)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0650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выбора профиля: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84310" y="1810871"/>
            <a:ext cx="10018713" cy="3980330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Подать заявление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выборе профиля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сектор работы со студентами 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 апреля 2018 года (распоряжение и форма заявления на сайте ЮИ);</a:t>
            </a:r>
          </a:p>
          <a:p>
            <a:pPr marL="457200" indent="-4572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мае 2018 г.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дата будет сообщена дополнительно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подать заявление о выборе «дисциплин по выбору» в рамках профиля для изучения 2018-19 учебном году (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презентации выделены цветом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indent="-45720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ДОПОЛНИТЕЛЬНАЯ ИНФОРМАЦИЯ: </a:t>
            </a:r>
          </a:p>
          <a:p>
            <a:pPr marL="0" indent="0">
              <a:buFont typeface="Symbol" pitchFamily="18" charset="2"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профиль «Международное и иностранное право» (ОСП)  представлен в качестве информации, т.к. студенты выбрали профиль на 1 курсе;</a:t>
            </a:r>
          </a:p>
          <a:p>
            <a:pPr marL="0" indent="0">
              <a:buFont typeface="Symbol" pitchFamily="18" charset="2"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дисциплины внутри профиля могут быть изменены/заменены.</a:t>
            </a:r>
          </a:p>
          <a:p>
            <a:pPr marL="457200" indent="-45720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45422" y="607291"/>
            <a:ext cx="581891" cy="5643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Гражданско-правовой профиль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317812" y="627533"/>
          <a:ext cx="9843246" cy="5880501"/>
        </p:xfrm>
        <a:graphic>
          <a:graphicData uri="http://schemas.openxmlformats.org/drawingml/2006/table">
            <a:tbl>
              <a:tblPr/>
              <a:tblGrid>
                <a:gridCol w="856947"/>
                <a:gridCol w="1976556"/>
                <a:gridCol w="5763650"/>
                <a:gridCol w="1246093"/>
              </a:tblGrid>
              <a:tr h="33696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Индекс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Семестр 7 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</a:tr>
              <a:tr h="704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контроль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170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Б1.В.ОД.12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Нотариат в РФ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7904" marR="17904" marT="26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336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Б1.В.ОД.13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Защита права собственности и других вещных прав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336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Б1.В.ОД.14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Гражданско-правовое регулирование недвижимости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181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Б1.В.ОД.15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Коммерческое право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336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Б1.В.ОД.16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Проблемы обязательственного права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Экзамен </a:t>
                      </a:r>
                    </a:p>
                  </a:txBody>
                  <a:tcPr marL="17904" marR="17904" marT="26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3631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6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Б1.В.ОД.17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Государственное регулирование экономических отношений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Экзамен </a:t>
                      </a:r>
                    </a:p>
                  </a:txBody>
                  <a:tcPr marL="17904" marR="17904" marT="26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170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Б1.В.ОД.18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Лесное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право/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Семейное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право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18159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Б1.В.ДВ.1.1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Жилищное право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Экзамен </a:t>
                      </a:r>
                    </a:p>
                  </a:txBody>
                  <a:tcPr marL="17904" marR="17904" marT="26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1862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Б1.В.ДВ.1.2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Наследственное право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159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Б1.В.ДВ.2.1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Акционерное право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Экзамен </a:t>
                      </a:r>
                    </a:p>
                  </a:txBody>
                  <a:tcPr marL="17904" marR="17904" marT="26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181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Б1.В.ДВ.2.2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00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Банковское право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159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Б1.В.ДВ.3.1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00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Спортивное право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Экзамен </a:t>
                      </a:r>
                    </a:p>
                  </a:txBody>
                  <a:tcPr marL="17904" marR="17904" marT="264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287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Б1.В.ДВ.3.2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00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Правовое регулирование ВЭД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1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Б1.В.ДВ.4.1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00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Защита социально-трудовых прав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3369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Б1.В.ДВ.4.2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00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Публично-правовые образования в гражданском праве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159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ФТД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Несостоятельность (банкротство)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3369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7904" marR="17904" marT="264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45422" y="607291"/>
            <a:ext cx="581891" cy="5643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Конституционно-правовой профиль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255059" y="582705"/>
          <a:ext cx="9690847" cy="5647492"/>
        </p:xfrm>
        <a:graphic>
          <a:graphicData uri="http://schemas.openxmlformats.org/drawingml/2006/table">
            <a:tbl>
              <a:tblPr/>
              <a:tblGrid>
                <a:gridCol w="877534"/>
                <a:gridCol w="1363642"/>
                <a:gridCol w="5970495"/>
                <a:gridCol w="1479176"/>
              </a:tblGrid>
              <a:tr h="17187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Индекс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600" b="1">
                          <a:latin typeface="Times New Roman"/>
                          <a:ea typeface="Calibri"/>
                          <a:cs typeface="Times New Roman"/>
                        </a:rPr>
                        <a:t>Семестр 7 </a:t>
                      </a:r>
                      <a:endParaRPr lang="ru-RU" sz="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</a:tr>
              <a:tr h="535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контроль </a:t>
                      </a: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234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1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Б1.В.ОД.12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Избирательное право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4318" marR="14318" marT="46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336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2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Б1.В.ОД.13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Правовые основы государственной службы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215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Б1.В.ОД.14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Конкурентное (антимонопольное) право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234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Б1.В.ОД.15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highlight>
                            <a:srgbClr val="FF00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Публично-правовые образования в гражданском праве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Б1.В.ОД.16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Конституционная юстиция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Экзамен </a:t>
                      </a:r>
                    </a:p>
                  </a:txBody>
                  <a:tcPr marL="14318" marR="14318" marT="46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3541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6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Б1.В.ОД.17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Государственное регулирование экономических отношений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Экзамен </a:t>
                      </a:r>
                    </a:p>
                  </a:txBody>
                  <a:tcPr marL="14318" marR="14318" marT="46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234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7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Б1.В.ОД.18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Лесное </a:t>
                      </a: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право/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Семейное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право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2343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1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Б1.В.ДВ.1.1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Гуманитарное право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Экзамен </a:t>
                      </a:r>
                    </a:p>
                  </a:txBody>
                  <a:tcPr marL="14318" marR="14318" marT="46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300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Б1.В.ДВ.1.2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Информационное право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4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2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Б1.В.ДВ.2.1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00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Правовое регулирование обязательного социального страхования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Экзамен </a:t>
                      </a:r>
                    </a:p>
                  </a:txBody>
                  <a:tcPr marL="14318" marR="14318" marT="46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234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Б1.В.ДВ.2.2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highlight>
                            <a:srgbClr val="FF00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Служебные преступления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3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3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Б1.В.ДВ.3.1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Таможенное право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Экзамен </a:t>
                      </a:r>
                    </a:p>
                  </a:txBody>
                  <a:tcPr marL="14318" marR="14318" marT="46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300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Б1.В.ДВ.3.2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00FFFF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Правовое регулирование ВЭД  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4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 4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Б1.В.ДВ.4.1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00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Проблемы правовой и политической системы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336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Б1.В.ДВ.4.2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highlight>
                            <a:srgbClr val="FF00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Спортивное право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 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ФТД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Международный механизм защиты прав человека 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Зачет </a:t>
                      </a:r>
                    </a:p>
                  </a:txBody>
                  <a:tcPr marL="14318" marR="14318" marT="466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9111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05325" y="2667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8016" y="607291"/>
            <a:ext cx="581891" cy="5643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Уголовно-правовой профиль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950976" y="585217"/>
          <a:ext cx="10451592" cy="5774328"/>
        </p:xfrm>
        <a:graphic>
          <a:graphicData uri="http://schemas.openxmlformats.org/drawingml/2006/table">
            <a:tbl>
              <a:tblPr/>
              <a:tblGrid>
                <a:gridCol w="694944"/>
                <a:gridCol w="1161288"/>
                <a:gridCol w="7086600"/>
                <a:gridCol w="1508760"/>
              </a:tblGrid>
              <a:tr h="18668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Индекс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Семестр 7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</a:tr>
              <a:tr h="579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контроль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309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Б1.В.ОД.12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Прокурорский надзор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24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Б1.В.ОД.13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Процессуальные акты в уголовном процессе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24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Б1.В.ОД.14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Преступления против жизни и здоровья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364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Б1.В.ОД.15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Преступления против общественной безопасности и порядка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364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Б1.В.ОД.16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Методика расследования отдельных видов преступлений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309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Б1.В.ОД.17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Уголовно-исполнительное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право/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Семейное право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309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Б1.В.ОД.18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Противодействие коррупции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</a:tr>
              <a:tr h="3645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Б1.В.ДВ.1.1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Уголовно-процессуальные аспекты решений ЕСПЧ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267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Б1.В.ДВ.1.2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Международное уголовное право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77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Б1.В.ДВ.2.1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Преступления против правосудия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267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Б1.В.ДВ.2.2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Методика допроса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77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Б1.В.ДВ.3.1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Служебные преступления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3095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Б1.В.ДВ.3.2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Правовые аспекты мер безопасности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59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Б1.В.ДВ.4.1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00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Теория и практика уголовно-процессуального доказывания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  <a:tr h="2677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Б1.В.ДВ.4.2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00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Судебная экономическая экспертиза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E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8F2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ФТД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«Судебная медицина» и «Судебная психиатрия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3721" marR="13721" marT="5183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94368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586754" y="466159"/>
          <a:ext cx="9905998" cy="5715598"/>
        </p:xfrm>
        <a:graphic>
          <a:graphicData uri="http://schemas.openxmlformats.org/drawingml/2006/table">
            <a:tbl>
              <a:tblPr/>
              <a:tblGrid>
                <a:gridCol w="690281"/>
                <a:gridCol w="1272989"/>
                <a:gridCol w="7025698"/>
                <a:gridCol w="917030"/>
              </a:tblGrid>
              <a:tr h="3665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12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Индекс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12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12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Семестр 7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</a:tr>
              <a:tr h="186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Контроль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9125"/>
                    </a:solidFill>
                  </a:tcPr>
                </a:tc>
              </a:tr>
              <a:tr h="366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Б1.В.ОД.6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Уголовные санкции по законодательству России и Германии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</a:tr>
              <a:tr h="366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Б1.В.ОД.7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Международное информационное право/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Семейное право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</a:tr>
              <a:tr h="366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Б1.В.ОД.8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Предупреждение коррупции (сравнительно-правовой аспект)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</a:tr>
              <a:tr h="5462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Б1.В.ОД.9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Уголовно-процессуальное и исполнительное право: международный и сравнительно-правовой аспекты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</a:tr>
              <a:tr h="366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Б1.В.ОД.10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Институты гражданского права: сравнительно-правовой аспект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</a:tr>
              <a:tr h="186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Б1.В.ОД.11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Введение в сравнительное правоведение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</a:tr>
              <a:tr h="366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Б1.В.ОД.13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Международный механизм защиты прав человека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</a:tr>
              <a:tr h="3665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Б1.В.ДВ.1.1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Правовая коммуникация (на английском языке)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</a:tr>
              <a:tr h="366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Б1.В.ДВ.1.2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highlight>
                            <a:srgbClr val="FF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Правовая коммуникация (на немецком языке)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7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Б1.В.ДВ.2.1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WTO law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</a:tr>
              <a:tr h="366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Б1.В.ДВ.2.2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highlight>
                            <a:srgbClr val="00FF00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Формирование социальной компетентности юриста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52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Б1.В.ДВ.7.1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Международно-правовые стандарты в сфере труда и социального обеспечения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Экзамен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</a:tr>
              <a:tr h="366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Б1.В.ДВ.7.2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highlight>
                            <a:srgbClr val="00FFFF"/>
                          </a:highligh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Сравнительно-правовые аспекты публичной демократии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2A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9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ФТД.1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Живое право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Зачет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94" marR="4094" marT="40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C2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8363" y="448971"/>
            <a:ext cx="581891" cy="5643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Международное и иностранное право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1919</TotalTime>
  <Words>508</Words>
  <Application>Microsoft Office PowerPoint</Application>
  <PresentationFormat>Произвольный</PresentationFormat>
  <Paragraphs>265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Параллакс</vt:lpstr>
      <vt:lpstr> Информация о профилях по направлению подготовки «Юриспруденция»  и сроках подачи документов на 2018-2019 учебный год (для студентов 3 курса очной формы обучения)</vt:lpstr>
      <vt:lpstr>Для выбора профиля: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Демьяненко</dc:creator>
  <cp:lastModifiedBy>d58</cp:lastModifiedBy>
  <cp:revision>309</cp:revision>
  <dcterms:created xsi:type="dcterms:W3CDTF">2017-01-24T02:12:03Z</dcterms:created>
  <dcterms:modified xsi:type="dcterms:W3CDTF">2018-04-13T04:10:59Z</dcterms:modified>
</cp:coreProperties>
</file>